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21040"/>
            <a:ext cx="82288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21040"/>
            <a:ext cx="82288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21040"/>
            <a:ext cx="82288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21040"/>
            <a:ext cx="82288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  <a:p>
            <a:pPr marL="432000" indent="-32364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6000" b="0" strike="noStrike" spc="-1">
                <a:solidFill>
                  <a:srgbClr val="000000"/>
                </a:solidFill>
                <a:latin typeface="Calibri"/>
              </a:rPr>
              <a:t>Мастер-класс «Семья. Семейные ценности»</a:t>
            </a:r>
            <a:endParaRPr lang="ru-RU" sz="6000" b="0" strike="noStrike" spc="-1">
              <a:latin typeface="Arial"/>
            </a:endParaRPr>
          </a:p>
          <a:p>
            <a:pPr marL="432000" indent="-32364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6000" b="0" strike="noStrike" spc="-1">
              <a:latin typeface="Arial"/>
            </a:endParaRPr>
          </a:p>
          <a:p>
            <a:pPr marL="432000" indent="-323640" algn="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Подготовила: учитель начальных классов</a:t>
            </a:r>
            <a:endParaRPr lang="ru-RU" sz="2400" b="0" strike="noStrike" spc="-1">
              <a:latin typeface="Arial"/>
            </a:endParaRPr>
          </a:p>
          <a:p>
            <a:pPr marL="432000" indent="-323640" algn="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гимназии №4, города Тюмени</a:t>
            </a:r>
            <a:endParaRPr lang="ru-RU" sz="2400" b="0" strike="noStrike" spc="-1">
              <a:latin typeface="Arial"/>
            </a:endParaRPr>
          </a:p>
          <a:p>
            <a:pPr marL="432000" indent="-323640" algn="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Шубина Марина Анатольевна</a:t>
            </a:r>
            <a:endParaRPr lang="ru-RU" sz="24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17"/>
              </a:spcBef>
            </a:pP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3096000" y="2736000"/>
            <a:ext cx="2304000" cy="2016000"/>
          </a:xfrm>
          <a:prstGeom prst="ellipse">
            <a:avLst/>
          </a:prstGeom>
          <a:solidFill>
            <a:srgbClr val="FFF200"/>
          </a:solidFill>
          <a:ln>
            <a:solidFill>
              <a:srgbClr val="87D1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ru-RU" sz="3200" b="0" strike="noStrike" spc="-1">
                <a:latin typeface="Arial"/>
              </a:rPr>
              <a:t>семейные</a:t>
            </a:r>
          </a:p>
          <a:p>
            <a:pPr algn="ctr"/>
            <a:r>
              <a:rPr lang="ru-RU" sz="3200" b="0" strike="noStrike" spc="-1">
                <a:latin typeface="Arial"/>
              </a:rPr>
              <a:t>ценности</a:t>
            </a:r>
          </a:p>
        </p:txBody>
      </p:sp>
      <p:pic>
        <p:nvPicPr>
          <p:cNvPr id="183" name="Рисунок 182"/>
          <p:cNvPicPr/>
          <p:nvPr/>
        </p:nvPicPr>
        <p:blipFill>
          <a:blip r:embed="rId2"/>
          <a:srcRect l="7360" r="4652" b="3285"/>
          <a:stretch/>
        </p:blipFill>
        <p:spPr>
          <a:xfrm rot="3917400">
            <a:off x="5645520" y="1140840"/>
            <a:ext cx="1810080" cy="2815560"/>
          </a:xfrm>
          <a:prstGeom prst="rect">
            <a:avLst/>
          </a:prstGeom>
          <a:ln>
            <a:noFill/>
          </a:ln>
        </p:spPr>
      </p:pic>
      <p:pic>
        <p:nvPicPr>
          <p:cNvPr id="184" name="Рисунок 183"/>
          <p:cNvPicPr/>
          <p:nvPr/>
        </p:nvPicPr>
        <p:blipFill>
          <a:blip r:embed="rId2"/>
          <a:srcRect l="7360" r="4652" b="3285"/>
          <a:stretch/>
        </p:blipFill>
        <p:spPr>
          <a:xfrm rot="7035600">
            <a:off x="5585040" y="3713040"/>
            <a:ext cx="1810080" cy="2815560"/>
          </a:xfrm>
          <a:prstGeom prst="rect">
            <a:avLst/>
          </a:prstGeom>
          <a:ln>
            <a:noFill/>
          </a:ln>
        </p:spPr>
      </p:pic>
      <p:pic>
        <p:nvPicPr>
          <p:cNvPr id="185" name="Рисунок 184"/>
          <p:cNvPicPr/>
          <p:nvPr/>
        </p:nvPicPr>
        <p:blipFill>
          <a:blip r:embed="rId2"/>
          <a:srcRect l="7360" r="4652" b="3285"/>
          <a:stretch/>
        </p:blipFill>
        <p:spPr>
          <a:xfrm rot="21387600">
            <a:off x="3294000" y="182160"/>
            <a:ext cx="1619640" cy="2519640"/>
          </a:xfrm>
          <a:prstGeom prst="rect">
            <a:avLst/>
          </a:prstGeom>
          <a:ln>
            <a:noFill/>
          </a:ln>
        </p:spPr>
      </p:pic>
      <p:pic>
        <p:nvPicPr>
          <p:cNvPr id="186" name="Рисунок 185"/>
          <p:cNvPicPr/>
          <p:nvPr/>
        </p:nvPicPr>
        <p:blipFill>
          <a:blip r:embed="rId2"/>
          <a:srcRect l="7360" r="4652" b="3285"/>
          <a:stretch/>
        </p:blipFill>
        <p:spPr>
          <a:xfrm rot="18217800">
            <a:off x="949320" y="1307160"/>
            <a:ext cx="1810080" cy="2815560"/>
          </a:xfrm>
          <a:prstGeom prst="rect">
            <a:avLst/>
          </a:prstGeom>
          <a:ln>
            <a:noFill/>
          </a:ln>
        </p:spPr>
      </p:pic>
      <p:pic>
        <p:nvPicPr>
          <p:cNvPr id="187" name="Рисунок 186"/>
          <p:cNvPicPr/>
          <p:nvPr/>
        </p:nvPicPr>
        <p:blipFill>
          <a:blip r:embed="rId2"/>
          <a:srcRect l="7360" r="4652" b="3285"/>
          <a:stretch/>
        </p:blipFill>
        <p:spPr>
          <a:xfrm rot="13844400">
            <a:off x="1104120" y="3783960"/>
            <a:ext cx="1810080" cy="2815560"/>
          </a:xfrm>
          <a:prstGeom prst="rect">
            <a:avLst/>
          </a:prstGeom>
          <a:ln>
            <a:noFill/>
          </a:ln>
        </p:spPr>
      </p:pic>
      <p:pic>
        <p:nvPicPr>
          <p:cNvPr id="188" name="Рисунок 187"/>
          <p:cNvPicPr/>
          <p:nvPr/>
        </p:nvPicPr>
        <p:blipFill>
          <a:blip r:embed="rId2"/>
          <a:srcRect l="7360" r="4652" b="3285"/>
          <a:stretch/>
        </p:blipFill>
        <p:spPr>
          <a:xfrm rot="10708800">
            <a:off x="3484440" y="4769280"/>
            <a:ext cx="1354680" cy="2107440"/>
          </a:xfrm>
          <a:prstGeom prst="rect">
            <a:avLst/>
          </a:prstGeom>
          <a:ln>
            <a:noFill/>
          </a:ln>
        </p:spPr>
      </p:pic>
      <p:sp>
        <p:nvSpPr>
          <p:cNvPr id="189" name="TextShape 2"/>
          <p:cNvSpPr txBox="1"/>
          <p:nvPr/>
        </p:nvSpPr>
        <p:spPr>
          <a:xfrm>
            <a:off x="4320000" y="242640"/>
            <a:ext cx="4680000" cy="1701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600" b="0" strike="noStrike" spc="-1">
                <a:latin typeface="Arial"/>
              </a:rPr>
              <a:t>Приём «Слова-ассоциации»</a:t>
            </a:r>
          </a:p>
          <a:p>
            <a:pPr algn="ctr"/>
            <a:r>
              <a:rPr lang="ru-RU" sz="2600" b="0" strike="noStrike" spc="-1">
                <a:latin typeface="Arial"/>
              </a:rPr>
              <a:t>«Ромашка»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504000" y="614160"/>
            <a:ext cx="8208000" cy="924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3600" b="0" strike="noStrike" spc="-1">
                <a:latin typeface="Arial"/>
              </a:rPr>
              <a:t>Старец написал:</a:t>
            </a:r>
          </a:p>
          <a:p>
            <a:pPr algn="just"/>
            <a:r>
              <a:rPr lang="ru-RU" sz="3600" b="0" u="sng" strike="noStrike" spc="-1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 - любовь, прощение, терпение.</a:t>
            </a:r>
            <a:r>
              <a:rPr lang="ru-RU" sz="3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3600" b="0" strike="noStrike" spc="-1">
              <a:latin typeface="Arial"/>
            </a:endParaRPr>
          </a:p>
          <a:p>
            <a:pPr algn="just"/>
            <a:r>
              <a:rPr lang="ru-RU" sz="3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И в конце листа: сто раз любовь, сто раз прошение, сто раз терпение. Прочёл владыка, почесал, как водится, за ухом и спросил:</a:t>
            </a:r>
            <a:endParaRPr lang="ru-RU" sz="3600" b="0" strike="noStrike" spc="-1">
              <a:latin typeface="Arial"/>
            </a:endParaRPr>
          </a:p>
          <a:p>
            <a:pPr algn="just"/>
            <a:r>
              <a:rPr lang="ru-RU" sz="3600" b="0" strike="noStrike" spc="-1">
                <a:latin typeface="Arial"/>
              </a:rPr>
              <a:t>- И всё?</a:t>
            </a:r>
          </a:p>
          <a:p>
            <a:pPr algn="just"/>
            <a:r>
              <a:rPr lang="ru-RU" sz="3600" b="0" strike="noStrike" spc="-1">
                <a:latin typeface="Arial"/>
              </a:rPr>
              <a:t>- Да – ответил старик, - это и есть основа жизни всякой хорошей семьи.</a:t>
            </a:r>
          </a:p>
          <a:p>
            <a:pPr algn="just"/>
            <a:r>
              <a:rPr lang="ru-RU" sz="3600" b="0" strike="noStrike" spc="-1">
                <a:latin typeface="Arial"/>
              </a:rPr>
              <a:t>И, подумав, добавил:</a:t>
            </a:r>
          </a:p>
          <a:p>
            <a:pPr algn="just"/>
            <a:r>
              <a:rPr lang="ru-RU" sz="3600" b="0" strike="noStrike" spc="-1">
                <a:latin typeface="Arial"/>
              </a:rPr>
              <a:t>- И мира тоже.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Гундарева О. Н.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192" name="Picture 4"/>
          <p:cNvPicPr/>
          <p:nvPr/>
        </p:nvPicPr>
        <p:blipFill>
          <a:blip r:embed="rId2"/>
          <a:stretch/>
        </p:blipFill>
        <p:spPr>
          <a:xfrm>
            <a:off x="251640" y="260640"/>
            <a:ext cx="3959640" cy="3050280"/>
          </a:xfrm>
          <a:prstGeom prst="rect">
            <a:avLst/>
          </a:prstGeom>
          <a:ln w="9360">
            <a:noFill/>
          </a:ln>
        </p:spPr>
      </p:pic>
      <p:pic>
        <p:nvPicPr>
          <p:cNvPr id="193" name="Picture 6"/>
          <p:cNvPicPr/>
          <p:nvPr/>
        </p:nvPicPr>
        <p:blipFill>
          <a:blip r:embed="rId3"/>
          <a:stretch/>
        </p:blipFill>
        <p:spPr>
          <a:xfrm>
            <a:off x="179280" y="3573360"/>
            <a:ext cx="4152240" cy="3114000"/>
          </a:xfrm>
          <a:prstGeom prst="rect">
            <a:avLst/>
          </a:prstGeom>
          <a:ln w="9360">
            <a:noFill/>
          </a:ln>
        </p:spPr>
      </p:pic>
      <p:pic>
        <p:nvPicPr>
          <p:cNvPr id="194" name="Picture 5"/>
          <p:cNvPicPr/>
          <p:nvPr/>
        </p:nvPicPr>
        <p:blipFill>
          <a:blip r:embed="rId4"/>
          <a:stretch/>
        </p:blipFill>
        <p:spPr>
          <a:xfrm>
            <a:off x="4500000" y="404640"/>
            <a:ext cx="4319640" cy="6095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32040" y="1913400"/>
            <a:ext cx="8967960" cy="3640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spcBef>
                <a:spcPts val="1191"/>
              </a:spcBef>
              <a:spcAft>
                <a:spcPts val="992"/>
              </a:spcAft>
            </a:pPr>
            <a:r>
              <a:rPr lang="ru-RU" sz="2400" b="0" strike="noStrike" spc="-1">
                <a:latin typeface="Arial"/>
              </a:rPr>
              <a:t>1 группа. </a:t>
            </a:r>
            <a:r>
              <a:rPr lang="ru-RU" sz="2400" b="1" strike="noStrike" spc="-1">
                <a:latin typeface="Arial"/>
              </a:rPr>
              <a:t>Строит фундамент.</a:t>
            </a:r>
            <a:r>
              <a:rPr lang="ru-RU" sz="2400" b="0" strike="noStrike" spc="-1">
                <a:latin typeface="Arial"/>
              </a:rPr>
              <a:t> На «кирпичиках», записать как можно больше слов-ассоциаций, которые можно связать со словом «Дом».</a:t>
            </a:r>
          </a:p>
          <a:p>
            <a:pPr algn="just">
              <a:spcBef>
                <a:spcPts val="1191"/>
              </a:spcBef>
              <a:spcAft>
                <a:spcPts val="992"/>
              </a:spcAft>
            </a:pPr>
            <a:r>
              <a:rPr lang="ru-RU" sz="2400" b="0" strike="noStrike" spc="-1">
                <a:latin typeface="Arial"/>
              </a:rPr>
              <a:t>2 группа. </a:t>
            </a:r>
            <a:r>
              <a:rPr lang="ru-RU" sz="2400" b="1" strike="noStrike" spc="-1">
                <a:latin typeface="Arial"/>
              </a:rPr>
              <a:t>Возводит стены. </a:t>
            </a:r>
            <a:r>
              <a:rPr lang="ru-RU" sz="2400" b="0" strike="noStrike" spc="-1">
                <a:latin typeface="Arial"/>
              </a:rPr>
              <a:t>Записать пословицы, которые ассоциируются со словом «Семья». </a:t>
            </a:r>
          </a:p>
          <a:p>
            <a:pPr algn="just">
              <a:spcBef>
                <a:spcPts val="1191"/>
              </a:spcBef>
              <a:spcAft>
                <a:spcPts val="992"/>
              </a:spcAft>
            </a:pPr>
            <a:r>
              <a:rPr lang="ru-RU" sz="2400" b="0" strike="noStrike" spc="-1">
                <a:latin typeface="Arial"/>
              </a:rPr>
              <a:t>3 группа. </a:t>
            </a:r>
            <a:r>
              <a:rPr lang="ru-RU" sz="2400" b="1" strike="noStrike" spc="-1">
                <a:latin typeface="Arial"/>
              </a:rPr>
              <a:t>Возводит крышу дома.</a:t>
            </a:r>
            <a:r>
              <a:rPr lang="ru-RU" sz="2400" b="0" strike="noStrike" spc="-1">
                <a:latin typeface="Arial"/>
              </a:rPr>
              <a:t> Записать семейные ценности, которыми должна обладать счастливая семья.</a:t>
            </a:r>
          </a:p>
          <a:p>
            <a:endParaRPr lang="ru-RU" sz="2400" b="0" strike="noStrike" spc="-1">
              <a:latin typeface="Arial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3312000" y="720000"/>
            <a:ext cx="3672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3600" b="0" strike="noStrike" spc="-1">
                <a:latin typeface="Arial"/>
              </a:rPr>
              <a:t>Дом «Счастья»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Table 1"/>
          <p:cNvGraphicFramePr/>
          <p:nvPr/>
        </p:nvGraphicFramePr>
        <p:xfrm>
          <a:off x="712440" y="2191320"/>
          <a:ext cx="7495560" cy="4032720"/>
        </p:xfrm>
        <a:graphic>
          <a:graphicData uri="http://schemas.openxmlformats.org/drawingml/2006/table">
            <a:tbl>
              <a:tblPr/>
              <a:tblGrid>
                <a:gridCol w="4102920"/>
                <a:gridCol w="3392640"/>
              </a:tblGrid>
              <a:tr h="1284840">
                <a:tc>
                  <a:txBody>
                    <a:bodyPr/>
                    <a:lstStyle/>
                    <a:p>
                      <a:endParaRPr lang="ru-RU" sz="1800" b="0" strike="noStrike" spc="-1">
                        <a:latin typeface="Arial"/>
                      </a:endParaRPr>
                    </a:p>
                    <a:p>
                      <a:pPr algn="ctr"/>
                      <a:r>
                        <a:rPr lang="ru-RU" sz="2600" b="0" strike="noStrike" spc="-1">
                          <a:latin typeface="Arial"/>
                        </a:rPr>
                        <a:t>Функциональная грамотность</a:t>
                      </a:r>
                    </a:p>
                  </a:txBody>
                  <a:tcPr marL="90000" marR="90000">
                    <a:lnL w="14400">
                      <a:solidFill>
                        <a:srgbClr val="FFFFFF"/>
                      </a:solidFill>
                    </a:lnL>
                    <a:lnR w="14400">
                      <a:solidFill>
                        <a:srgbClr val="FFFFFF"/>
                      </a:solidFill>
                    </a:lnR>
                    <a:lnT w="14400">
                      <a:solidFill>
                        <a:srgbClr val="FFFFFF"/>
                      </a:solidFill>
                    </a:lnT>
                    <a:lnB w="1440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0" strike="noStrike" spc="-1">
                        <a:latin typeface="Arial"/>
                      </a:endParaRPr>
                    </a:p>
                    <a:p>
                      <a:pPr algn="ctr"/>
                      <a:r>
                        <a:rPr lang="ru-RU" sz="2200" b="0" strike="noStrike" spc="-1">
                          <a:latin typeface="Arial"/>
                        </a:rPr>
                        <a:t>Приёмы и формы работы</a:t>
                      </a:r>
                    </a:p>
                  </a:txBody>
                  <a:tcPr marL="90000" marR="90000">
                    <a:lnL w="14400">
                      <a:solidFill>
                        <a:srgbClr val="FFFFFF"/>
                      </a:solidFill>
                    </a:lnL>
                    <a:lnR w="14400">
                      <a:solidFill>
                        <a:srgbClr val="FFFFFF"/>
                      </a:solidFill>
                    </a:lnR>
                    <a:lnT w="14400">
                      <a:solidFill>
                        <a:srgbClr val="FFFFFF"/>
                      </a:solidFill>
                    </a:lnT>
                    <a:lnB w="1440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284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strike="noStrike" spc="-1">
                          <a:latin typeface="Arial"/>
                        </a:rPr>
                        <a:t>Читательская грамотность</a:t>
                      </a:r>
                      <a:r>
                        <a:rPr lang="ru-RU" sz="1800" b="0" strike="noStrike" spc="-1">
                          <a:latin typeface="Arial"/>
                        </a:rPr>
                        <a:t> (поиск информации, её понимание, оценка и формирование суждения</a:t>
                      </a:r>
                    </a:p>
                  </a:txBody>
                  <a:tcPr marL="90000" marR="90000">
                    <a:lnL w="14400">
                      <a:solidFill>
                        <a:srgbClr val="FFFFFF"/>
                      </a:solidFill>
                    </a:lnL>
                    <a:lnR w="14400">
                      <a:solidFill>
                        <a:srgbClr val="FFFFFF"/>
                      </a:solidFill>
                    </a:lnR>
                    <a:lnT w="14400">
                      <a:solidFill>
                        <a:srgbClr val="FFFFFF"/>
                      </a:solidFill>
                    </a:lnT>
                    <a:lnB w="1440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14400">
                      <a:solidFill>
                        <a:srgbClr val="FFFFFF"/>
                      </a:solidFill>
                    </a:lnL>
                    <a:lnR w="14400">
                      <a:solidFill>
                        <a:srgbClr val="FFFFFF"/>
                      </a:solidFill>
                    </a:lnR>
                    <a:lnT w="14400">
                      <a:solidFill>
                        <a:srgbClr val="FFFFFF"/>
                      </a:solidFill>
                    </a:lnT>
                    <a:lnB w="1440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287000">
                <a:tc>
                  <a:txBody>
                    <a:bodyPr/>
                    <a:lstStyle/>
                    <a:p>
                      <a:pPr algn="just"/>
                      <a:r>
                        <a:rPr lang="ru-RU" sz="1800" b="1" strike="noStrike" spc="-1">
                          <a:latin typeface="Arial"/>
                        </a:rPr>
                        <a:t>Креативное мышление</a:t>
                      </a:r>
                      <a:r>
                        <a:rPr lang="ru-RU" sz="1800" b="0" strike="noStrike" spc="-1">
                          <a:latin typeface="Arial"/>
                        </a:rPr>
                        <a:t> (умение отыскивать нестандартные подходы и решения сложных ситуаций, способность анализировать и выбирать оптимальные идеи)</a:t>
                      </a:r>
                      <a:endParaRPr lang="ru-RU" sz="1800" b="1" strike="noStrike" spc="-1">
                        <a:latin typeface="Arial"/>
                      </a:endParaRPr>
                    </a:p>
                  </a:txBody>
                  <a:tcPr marL="90000" marR="90000">
                    <a:lnL w="14400">
                      <a:solidFill>
                        <a:srgbClr val="FFFFFF"/>
                      </a:solidFill>
                    </a:lnL>
                    <a:lnR w="14400">
                      <a:solidFill>
                        <a:srgbClr val="FFFFFF"/>
                      </a:solidFill>
                    </a:lnR>
                    <a:lnT w="14400">
                      <a:solidFill>
                        <a:srgbClr val="FFFFFF"/>
                      </a:solidFill>
                    </a:lnT>
                    <a:lnB w="1440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14400">
                      <a:solidFill>
                        <a:srgbClr val="FFFFFF"/>
                      </a:solidFill>
                    </a:lnL>
                    <a:lnR w="14400">
                      <a:solidFill>
                        <a:srgbClr val="FFFFFF"/>
                      </a:solidFill>
                    </a:lnR>
                    <a:lnT w="14400">
                      <a:solidFill>
                        <a:srgbClr val="FFFFFF"/>
                      </a:solidFill>
                    </a:lnT>
                    <a:lnB w="1440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3240000" y="576000"/>
            <a:ext cx="2736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3600" b="0" strike="noStrike" spc="-1">
                <a:latin typeface="Arial"/>
              </a:rPr>
              <a:t>Рефлексия</a:t>
            </a:r>
          </a:p>
        </p:txBody>
      </p:sp>
      <p:pic>
        <p:nvPicPr>
          <p:cNvPr id="199" name="Рисунок 198"/>
          <p:cNvPicPr/>
          <p:nvPr/>
        </p:nvPicPr>
        <p:blipFill>
          <a:blip r:embed="rId2"/>
          <a:srcRect l="16848" t="3492" r="14557" b="1517"/>
          <a:stretch/>
        </p:blipFill>
        <p:spPr>
          <a:xfrm rot="16169400">
            <a:off x="2275200" y="-745200"/>
            <a:ext cx="4745880" cy="8763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457200" y="1268640"/>
            <a:ext cx="8228880" cy="35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5400" b="0" strike="noStrike" spc="-1">
                <a:solidFill>
                  <a:srgbClr val="1F497D"/>
                </a:solidFill>
                <a:latin typeface="Calibri"/>
              </a:rPr>
              <a:t>Спасибо за внимание!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Гундарева О. Н.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2"/>
          <p:cNvSpPr/>
          <p:nvPr/>
        </p:nvSpPr>
        <p:spPr>
          <a:xfrm>
            <a:off x="457200" y="12067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55000" lnSpcReduction="20000"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</a:rPr>
              <a:t>Учебный курс ОРКСЭ способствует формированию:</a:t>
            </a:r>
            <a:endParaRPr lang="ru-RU" sz="4400" b="0" strike="noStrike" spc="-1" dirty="0">
              <a:latin typeface="Arial"/>
            </a:endParaRPr>
          </a:p>
          <a:p>
            <a:pPr marL="10836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4400" b="0" strike="noStrike" spc="-1" dirty="0" smtClean="0">
                <a:solidFill>
                  <a:srgbClr val="000000"/>
                </a:solidFill>
                <a:latin typeface="Times New Roman"/>
              </a:rPr>
              <a:t>    -навыков </a:t>
            </a: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</a:rPr>
              <a:t>креативного мышления</a:t>
            </a:r>
            <a:r>
              <a:rPr lang="ru-RU" sz="4400" b="0" strike="noStrike" spc="-1" dirty="0">
                <a:solidFill>
                  <a:srgbClr val="000000"/>
                </a:solidFill>
                <a:latin typeface="Times New Roman"/>
              </a:rPr>
              <a:t> (уроки -экскурсии, конкурсы, викторины, круглые столы, проектная работа)</a:t>
            </a:r>
            <a:endParaRPr lang="ru-RU" sz="4400" b="0" strike="noStrike" spc="-1" dirty="0">
              <a:latin typeface="Arial"/>
            </a:endParaRPr>
          </a:p>
          <a:p>
            <a:pPr marL="10836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4400" b="0" strike="noStrike" spc="-1" dirty="0" smtClean="0">
                <a:solidFill>
                  <a:srgbClr val="000000"/>
                </a:solidFill>
                <a:latin typeface="Times New Roman"/>
              </a:rPr>
              <a:t>    - </a:t>
            </a: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</a:rPr>
              <a:t>читательской грамотности </a:t>
            </a:r>
            <a:r>
              <a:rPr lang="ru-RU" sz="4400" b="0" strike="noStrike" spc="-1" dirty="0">
                <a:solidFill>
                  <a:srgbClr val="000000"/>
                </a:solidFill>
                <a:latin typeface="Times New Roman"/>
              </a:rPr>
              <a:t>(беседа по вопросам к тексту, работа с притчами, пословицами)</a:t>
            </a:r>
            <a:endParaRPr lang="ru-RU" sz="4400" b="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4400" b="0" strike="noStrike" spc="-1" dirty="0">
              <a:latin typeface="Arial"/>
            </a:endParaRPr>
          </a:p>
          <a:p>
            <a:pPr marL="10836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4400" b="0" strike="noStrike" spc="-1" dirty="0" smtClean="0">
                <a:solidFill>
                  <a:srgbClr val="000000"/>
                </a:solidFill>
                <a:latin typeface="Times New Roman"/>
              </a:rPr>
              <a:t>    - </a:t>
            </a: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Целью мастер-класса является </a:t>
            </a: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 </a:t>
            </a:r>
            <a:r>
              <a:rPr lang="ru-RU" sz="4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функциональной грамотности на примере темы урока: «Семья. Семейные ценности»</a:t>
            </a:r>
            <a:endParaRPr lang="ru-RU" sz="4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ru-RU" sz="4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Загадка</a:t>
            </a:r>
          </a:p>
        </p:txBody>
      </p:sp>
      <p:sp>
        <p:nvSpPr>
          <p:cNvPr id="157" name="TextShape 2"/>
          <p:cNvSpPr txBox="1"/>
          <p:nvPr/>
        </p:nvSpPr>
        <p:spPr>
          <a:xfrm>
            <a:off x="792000" y="1800000"/>
            <a:ext cx="8640000" cy="8486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spcBef>
                <a:spcPts val="1191"/>
              </a:spcBef>
              <a:spcAft>
                <a:spcPts val="992"/>
              </a:spcAft>
            </a:pPr>
            <a:r>
              <a:rPr lang="ru-RU" sz="3600" b="0" strike="noStrike" spc="-1">
                <a:latin typeface="Arial"/>
              </a:rPr>
              <a:t>У меня есть мама,</a:t>
            </a:r>
          </a:p>
          <a:p>
            <a:pPr algn="ctr">
              <a:spcBef>
                <a:spcPts val="1191"/>
              </a:spcBef>
              <a:spcAft>
                <a:spcPts val="992"/>
              </a:spcAft>
            </a:pPr>
            <a:r>
              <a:rPr lang="ru-RU" sz="3600" b="0" strike="noStrike" spc="-1">
                <a:latin typeface="Arial"/>
              </a:rPr>
              <a:t>У меня есть папа,</a:t>
            </a:r>
          </a:p>
          <a:p>
            <a:pPr algn="ctr">
              <a:spcBef>
                <a:spcPts val="1191"/>
              </a:spcBef>
              <a:spcAft>
                <a:spcPts val="992"/>
              </a:spcAft>
            </a:pPr>
            <a:r>
              <a:rPr lang="ru-RU" sz="3600" b="0" strike="noStrike" spc="-1">
                <a:latin typeface="Arial"/>
              </a:rPr>
              <a:t>Есть и дедушка, и бабушка,</a:t>
            </a:r>
          </a:p>
          <a:p>
            <a:pPr algn="ctr">
              <a:spcBef>
                <a:spcPts val="1191"/>
              </a:spcBef>
              <a:spcAft>
                <a:spcPts val="992"/>
              </a:spcAft>
            </a:pPr>
            <a:r>
              <a:rPr lang="ru-RU" sz="3600" b="0" strike="noStrike" spc="-1">
                <a:latin typeface="Arial"/>
              </a:rPr>
              <a:t>А у них есть я,</a:t>
            </a:r>
          </a:p>
          <a:p>
            <a:pPr algn="ctr">
              <a:spcBef>
                <a:spcPts val="1191"/>
              </a:spcBef>
              <a:spcAft>
                <a:spcPts val="992"/>
              </a:spcAft>
            </a:pPr>
            <a:r>
              <a:rPr lang="ru-RU" sz="3600" b="0" strike="noStrike" spc="-1">
                <a:latin typeface="Arial"/>
              </a:rPr>
              <a:t>Что это? (Семья)</a:t>
            </a:r>
          </a:p>
          <a:p>
            <a:endParaRPr lang="ru-RU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512000" y="477720"/>
            <a:ext cx="6840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3600" b="0" strike="noStrike" spc="-1">
                <a:latin typeface="Arial"/>
              </a:rPr>
              <a:t>Приём «Слова-ассоциации»</a:t>
            </a:r>
          </a:p>
        </p:txBody>
      </p:sp>
      <p:sp>
        <p:nvSpPr>
          <p:cNvPr id="159" name="CustomShape 2"/>
          <p:cNvSpPr/>
          <p:nvPr/>
        </p:nvSpPr>
        <p:spPr>
          <a:xfrm>
            <a:off x="2592000" y="3024000"/>
            <a:ext cx="3240000" cy="1368000"/>
          </a:xfrm>
          <a:prstGeom prst="ellipse">
            <a:avLst/>
          </a:prstGeom>
          <a:solidFill>
            <a:srgbClr val="729FCF"/>
          </a:solidFill>
          <a:ln>
            <a:solidFill>
              <a:srgbClr val="87D1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ru-RU" sz="4000" b="0" strike="noStrike" spc="-1">
                <a:latin typeface="Arial"/>
              </a:rPr>
              <a:t>СЕМЬЯ</a:t>
            </a:r>
          </a:p>
        </p:txBody>
      </p:sp>
      <p:sp>
        <p:nvSpPr>
          <p:cNvPr id="160" name="Line 3"/>
          <p:cNvSpPr/>
          <p:nvPr/>
        </p:nvSpPr>
        <p:spPr>
          <a:xfrm flipV="1">
            <a:off x="5472000" y="2592000"/>
            <a:ext cx="115200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Line 4"/>
          <p:cNvSpPr/>
          <p:nvPr/>
        </p:nvSpPr>
        <p:spPr>
          <a:xfrm>
            <a:off x="5976000" y="3960000"/>
            <a:ext cx="1224000" cy="28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Line 5"/>
          <p:cNvSpPr/>
          <p:nvPr/>
        </p:nvSpPr>
        <p:spPr>
          <a:xfrm flipV="1">
            <a:off x="4320000" y="1872000"/>
            <a:ext cx="0" cy="93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Line 6"/>
          <p:cNvSpPr/>
          <p:nvPr/>
        </p:nvSpPr>
        <p:spPr>
          <a:xfrm>
            <a:off x="4248000" y="4608000"/>
            <a:ext cx="0" cy="93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Line 7"/>
          <p:cNvSpPr/>
          <p:nvPr/>
        </p:nvSpPr>
        <p:spPr>
          <a:xfrm>
            <a:off x="1440000" y="2808000"/>
            <a:ext cx="122400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Line 8"/>
          <p:cNvSpPr/>
          <p:nvPr/>
        </p:nvSpPr>
        <p:spPr>
          <a:xfrm flipV="1">
            <a:off x="1296000" y="4176000"/>
            <a:ext cx="1152000" cy="36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9"/>
          <p:cNvSpPr/>
          <p:nvPr/>
        </p:nvSpPr>
        <p:spPr>
          <a:xfrm>
            <a:off x="6336000" y="1512000"/>
            <a:ext cx="2304000" cy="936000"/>
          </a:xfrm>
          <a:prstGeom prst="rect">
            <a:avLst/>
          </a:prstGeom>
          <a:solidFill>
            <a:srgbClr val="7DA7D8"/>
          </a:solidFill>
          <a:ln>
            <a:solidFill>
              <a:srgbClr val="87D1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10"/>
          <p:cNvSpPr/>
          <p:nvPr/>
        </p:nvSpPr>
        <p:spPr>
          <a:xfrm>
            <a:off x="6552000" y="4392000"/>
            <a:ext cx="2304000" cy="936000"/>
          </a:xfrm>
          <a:prstGeom prst="rect">
            <a:avLst/>
          </a:prstGeom>
          <a:solidFill>
            <a:srgbClr val="7DA7D8"/>
          </a:solidFill>
          <a:ln>
            <a:solidFill>
              <a:srgbClr val="87D1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11"/>
          <p:cNvSpPr/>
          <p:nvPr/>
        </p:nvSpPr>
        <p:spPr>
          <a:xfrm>
            <a:off x="3024000" y="5616000"/>
            <a:ext cx="2304000" cy="936000"/>
          </a:xfrm>
          <a:prstGeom prst="rect">
            <a:avLst/>
          </a:prstGeom>
          <a:solidFill>
            <a:srgbClr val="7DA7D8"/>
          </a:solidFill>
          <a:ln>
            <a:solidFill>
              <a:srgbClr val="87D1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12"/>
          <p:cNvSpPr/>
          <p:nvPr/>
        </p:nvSpPr>
        <p:spPr>
          <a:xfrm>
            <a:off x="3312000" y="1080000"/>
            <a:ext cx="2304000" cy="936000"/>
          </a:xfrm>
          <a:prstGeom prst="rect">
            <a:avLst/>
          </a:prstGeom>
          <a:solidFill>
            <a:srgbClr val="7DA7D8"/>
          </a:solidFill>
          <a:ln>
            <a:solidFill>
              <a:srgbClr val="87D1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13"/>
          <p:cNvSpPr/>
          <p:nvPr/>
        </p:nvSpPr>
        <p:spPr>
          <a:xfrm>
            <a:off x="288000" y="1728000"/>
            <a:ext cx="2304000" cy="936000"/>
          </a:xfrm>
          <a:prstGeom prst="rect">
            <a:avLst/>
          </a:prstGeom>
          <a:solidFill>
            <a:srgbClr val="7DA7D8"/>
          </a:solidFill>
          <a:ln>
            <a:solidFill>
              <a:srgbClr val="87D1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14"/>
          <p:cNvSpPr/>
          <p:nvPr/>
        </p:nvSpPr>
        <p:spPr>
          <a:xfrm>
            <a:off x="288000" y="4824000"/>
            <a:ext cx="2304000" cy="936000"/>
          </a:xfrm>
          <a:prstGeom prst="rect">
            <a:avLst/>
          </a:prstGeom>
          <a:solidFill>
            <a:srgbClr val="7DA7D8"/>
          </a:solidFill>
          <a:ln>
            <a:solidFill>
              <a:srgbClr val="87D1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2664000" y="504000"/>
            <a:ext cx="540504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1800" b="0" strike="noStrike" spc="-1">
                <a:latin typeface="Arial"/>
              </a:rPr>
              <a:t> </a:t>
            </a:r>
            <a:r>
              <a:rPr lang="ru-RU" sz="3600" b="0" strike="noStrike" spc="-1">
                <a:latin typeface="Arial"/>
              </a:rPr>
              <a:t>Притча «Ладная семья»</a:t>
            </a:r>
          </a:p>
        </p:txBody>
      </p:sp>
      <p:sp>
        <p:nvSpPr>
          <p:cNvPr id="173" name="TextShape 2"/>
          <p:cNvSpPr txBox="1"/>
          <p:nvPr/>
        </p:nvSpPr>
        <p:spPr>
          <a:xfrm>
            <a:off x="144000" y="1944000"/>
            <a:ext cx="8568000" cy="59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ru-RU" sz="1800" b="0" strike="noStrike" spc="-1">
                <a:latin typeface="Arial"/>
              </a:rPr>
              <a:t>     Жила-была на свете семья. Она была не простая. Более 100 человек насчитывалось в этой семье. И занимала она целое село. Так и жили всей семьей и всем селом. Вы скажите: ну и что, мало ли больших семейств на свете. Но дело в том, что семья была особая – мир и лад царили в этой семье и, стало быть, на селе ни ссор, ни ругани, ни, Боже упаси, драк и раздоров.</a:t>
            </a:r>
          </a:p>
          <a:p>
            <a:pPr algn="just"/>
            <a:r>
              <a:rPr lang="ru-RU" sz="1800" b="0" strike="noStrike" spc="-1">
                <a:latin typeface="Arial"/>
              </a:rPr>
              <a:t>     Дошел слух об этой семье до самого владыки. И он решил проверить, правду ли молвят люди. Прибыл он в село, и душа его возрадовалась: кругом чистота, красота, достаток и мир. Хорошо детям, спокойно старикам. Удивился владыка. Решил узнать, как жители села добились такого лада, пришел к главе семьи; расскажи мол, как ты добиваешься такого согласия и мира в твоей семье. Тот взял лист бумаги и стал что-то писать. Писал долго – видно, не очень силен был в грамоте. Затем передал лист владыке. Тот взял бумагу и стал разбирать каракули старика. Разобрал с трудом и удивился. Три слова были начертаны на бумаге…</a:t>
            </a:r>
          </a:p>
          <a:p>
            <a:pPr algn="just"/>
            <a:endParaRPr lang="ru-RU" sz="1800" b="0" strike="noStrike" spc="-1">
              <a:latin typeface="Arial"/>
            </a:endParaRPr>
          </a:p>
          <a:p>
            <a:pPr algn="just"/>
            <a:r>
              <a:rPr lang="ru-RU" sz="1800" b="1" strike="noStrike" spc="-1">
                <a:latin typeface="Arial"/>
              </a:rPr>
              <a:t>- Что делает семью счастливой?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2"/>
          <p:cNvSpPr/>
          <p:nvPr/>
        </p:nvSpPr>
        <p:spPr>
          <a:xfrm>
            <a:off x="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FF0000"/>
                </a:solidFill>
                <a:latin typeface="Times New Roman"/>
              </a:rPr>
              <a:t>        </a:t>
            </a: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4400" b="0" strike="noStrike" spc="-1">
                <a:solidFill>
                  <a:srgbClr val="FF0000"/>
                </a:solidFill>
                <a:latin typeface="Times New Roman"/>
              </a:rPr>
              <a:t>           ЦЕННОСТИ  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755640" y="2016000"/>
            <a:ext cx="7200000" cy="30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- то, что человек особенно ценит в жизни, чему он придает особый, положительный жизненный смысл;</a:t>
            </a:r>
            <a:endParaRPr lang="ru-RU" sz="3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- значимость, польза, полезность</a:t>
            </a:r>
            <a:endParaRPr lang="ru-RU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FF0000"/>
                </a:solidFill>
                <a:latin typeface="Times New Roman"/>
              </a:rPr>
              <a:t>           Семейные ценности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100000"/>
              </a:lnSpc>
              <a:spcBef>
                <a:spcPts val="961"/>
              </a:spcBef>
            </a:pPr>
            <a:r>
              <a:rPr lang="ru-RU" sz="4800" b="0" strike="noStrike" spc="-1">
                <a:solidFill>
                  <a:srgbClr val="000000"/>
                </a:solidFill>
                <a:latin typeface="Times New Roman"/>
              </a:rPr>
              <a:t>  это  обычные, принятые в семье нормы, манеры  поведения, обычаи и взгляды, которые передаются из поколения в поколение</a:t>
            </a:r>
            <a:endParaRPr lang="ru-RU" sz="4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</a:pPr>
            <a:endParaRPr lang="ru-RU" sz="4800" b="0" strike="noStrike" spc="-1"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864000" y="1944000"/>
            <a:ext cx="6480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3600" b="0" strike="noStrike" spc="-1">
                <a:latin typeface="Arial"/>
              </a:rPr>
              <a:t>- Чего не хватает в притче?</a:t>
            </a:r>
          </a:p>
          <a:p>
            <a:r>
              <a:rPr lang="ru-RU" sz="3600" b="0" strike="noStrike" spc="-1">
                <a:latin typeface="Arial"/>
              </a:rPr>
              <a:t>- Притча не окончена.</a:t>
            </a:r>
          </a:p>
          <a:p>
            <a:endParaRPr lang="ru-RU" sz="3600" b="0" strike="noStrike" spc="-1">
              <a:latin typeface="Arial"/>
            </a:endParaRPr>
          </a:p>
          <a:p>
            <a:endParaRPr lang="ru-RU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0" y="-3519360"/>
            <a:ext cx="9144000" cy="1380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2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1 группа</a:t>
            </a: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. Составляет семейные ценности, используя  </a:t>
            </a:r>
            <a:r>
              <a:rPr lang="ru-RU" sz="2600" b="1" strike="noStrike" spc="-1">
                <a:solidFill>
                  <a:srgbClr val="000000"/>
                </a:solidFill>
                <a:latin typeface="Times New Roman"/>
              </a:rPr>
              <a:t>имена прилагательные.</a:t>
            </a: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 Записать их на лепестках ромашки. Не менее 5 слов.</a:t>
            </a: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2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2 группа</a:t>
            </a: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. Составляет семейные ценности, используя  </a:t>
            </a:r>
            <a:r>
              <a:rPr lang="ru-RU" sz="2600" b="1" strike="noStrike" spc="-1">
                <a:solidFill>
                  <a:srgbClr val="000000"/>
                </a:solidFill>
                <a:latin typeface="Times New Roman"/>
              </a:rPr>
              <a:t>глаголы. </a:t>
            </a: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Записать их на лепестках ромашки. Не менее 5 слов.</a:t>
            </a: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sz="2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III группа</a:t>
            </a: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.  Составляет семейные ценности, используя </a:t>
            </a:r>
            <a:r>
              <a:rPr lang="ru-RU" sz="2600" b="1" strike="noStrike" spc="-1">
                <a:solidFill>
                  <a:srgbClr val="000000"/>
                </a:solidFill>
                <a:latin typeface="Times New Roman"/>
              </a:rPr>
              <a:t>имена существительные.</a:t>
            </a:r>
            <a:r>
              <a:rPr lang="ru-RU" sz="2600" b="0" strike="noStrike" spc="-1">
                <a:solidFill>
                  <a:srgbClr val="000000"/>
                </a:solidFill>
                <a:latin typeface="Times New Roman"/>
              </a:rPr>
              <a:t> Записать их на лепестках ромашки. Не менее 5 слов.</a:t>
            </a:r>
            <a:endParaRPr lang="ru-RU" sz="2600" b="0" strike="noStrike" spc="-1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222Экология</Template>
  <TotalTime>878</TotalTime>
  <Words>582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семейные ценности</dc:title>
  <dc:subject/>
  <dc:creator>РиК</dc:creator>
  <dc:description/>
  <cp:lastModifiedBy>Галина В. Агеева</cp:lastModifiedBy>
  <cp:revision>52</cp:revision>
  <dcterms:created xsi:type="dcterms:W3CDTF">2012-08-24T10:12:57Z</dcterms:created>
  <dcterms:modified xsi:type="dcterms:W3CDTF">2024-04-22T08:56:30Z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